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 id="2147483660" r:id="rId2"/>
  </p:sldMasterIdLst>
  <p:sldIdLst>
    <p:sldId id="262" r:id="rId3"/>
    <p:sldId id="256" r:id="rId4"/>
    <p:sldId id="257" r:id="rId5"/>
    <p:sldId id="258" r:id="rId6"/>
    <p:sldId id="259" r:id="rId7"/>
    <p:sldId id="260" r:id="rId8"/>
    <p:sldId id="261" r:id="rId9"/>
    <p:sldId id="263" r:id="rId10"/>
    <p:sldId id="264" r:id="rId11"/>
    <p:sldId id="265" r:id="rId12"/>
    <p:sldId id="266" r:id="rId13"/>
    <p:sldId id="267" r:id="rId14"/>
    <p:sldId id="268" r:id="rId15"/>
    <p:sldId id="269" r:id="rId16"/>
    <p:sldId id="271" r:id="rId17"/>
    <p:sldId id="270" r:id="rId18"/>
    <p:sldId id="272" r:id="rId19"/>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75" d="100"/>
          <a:sy n="75" d="100"/>
        </p:scale>
        <p:origin x="29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3A77FB79-810D-498C-98A4-E4E7C1ADA283}" type="datetimeFigureOut">
              <a:rPr lang="ar-IQ" smtClean="0"/>
              <a:t>16/03/1440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1070D316-F4D4-4FB9-8377-F92C8C9A24B6}" type="slidenum">
              <a:rPr lang="ar-IQ" smtClean="0"/>
              <a:t>‹#›</a:t>
            </a:fld>
            <a:endParaRPr lang="ar-IQ"/>
          </a:p>
        </p:txBody>
      </p:sp>
    </p:spTree>
    <p:extLst>
      <p:ext uri="{BB962C8B-B14F-4D97-AF65-F5344CB8AC3E}">
        <p14:creationId xmlns:p14="http://schemas.microsoft.com/office/powerpoint/2010/main" val="462479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3A77FB79-810D-498C-98A4-E4E7C1ADA283}" type="datetimeFigureOut">
              <a:rPr lang="ar-IQ" smtClean="0"/>
              <a:t>16/03/1440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1070D316-F4D4-4FB9-8377-F92C8C9A24B6}" type="slidenum">
              <a:rPr lang="ar-IQ" smtClean="0"/>
              <a:t>‹#›</a:t>
            </a:fld>
            <a:endParaRPr lang="ar-IQ"/>
          </a:p>
        </p:txBody>
      </p:sp>
    </p:spTree>
    <p:extLst>
      <p:ext uri="{BB962C8B-B14F-4D97-AF65-F5344CB8AC3E}">
        <p14:creationId xmlns:p14="http://schemas.microsoft.com/office/powerpoint/2010/main" val="2268989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3A77FB79-810D-498C-98A4-E4E7C1ADA283}" type="datetimeFigureOut">
              <a:rPr lang="ar-IQ" smtClean="0"/>
              <a:t>16/03/1440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1070D316-F4D4-4FB9-8377-F92C8C9A24B6}" type="slidenum">
              <a:rPr lang="ar-IQ" smtClean="0"/>
              <a:t>‹#›</a:t>
            </a:fld>
            <a:endParaRPr lang="ar-IQ"/>
          </a:p>
        </p:txBody>
      </p:sp>
    </p:spTree>
    <p:extLst>
      <p:ext uri="{BB962C8B-B14F-4D97-AF65-F5344CB8AC3E}">
        <p14:creationId xmlns:p14="http://schemas.microsoft.com/office/powerpoint/2010/main" val="8409913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474887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859889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91074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166485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178333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209039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49118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552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3A77FB79-810D-498C-98A4-E4E7C1ADA283}" type="datetimeFigureOut">
              <a:rPr lang="ar-IQ" smtClean="0"/>
              <a:t>16/03/1440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1070D316-F4D4-4FB9-8377-F92C8C9A24B6}" type="slidenum">
              <a:rPr lang="ar-IQ" smtClean="0"/>
              <a:t>‹#›</a:t>
            </a:fld>
            <a:endParaRPr lang="ar-IQ"/>
          </a:p>
        </p:txBody>
      </p:sp>
    </p:spTree>
    <p:extLst>
      <p:ext uri="{BB962C8B-B14F-4D97-AF65-F5344CB8AC3E}">
        <p14:creationId xmlns:p14="http://schemas.microsoft.com/office/powerpoint/2010/main" val="25769260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45320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485995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76557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3A77FB79-810D-498C-98A4-E4E7C1ADA283}" type="datetimeFigureOut">
              <a:rPr lang="ar-IQ" smtClean="0"/>
              <a:t>16/03/1440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1070D316-F4D4-4FB9-8377-F92C8C9A24B6}" type="slidenum">
              <a:rPr lang="ar-IQ" smtClean="0"/>
              <a:t>‹#›</a:t>
            </a:fld>
            <a:endParaRPr lang="ar-IQ"/>
          </a:p>
        </p:txBody>
      </p:sp>
    </p:spTree>
    <p:extLst>
      <p:ext uri="{BB962C8B-B14F-4D97-AF65-F5344CB8AC3E}">
        <p14:creationId xmlns:p14="http://schemas.microsoft.com/office/powerpoint/2010/main" val="847630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3A77FB79-810D-498C-98A4-E4E7C1ADA283}" type="datetimeFigureOut">
              <a:rPr lang="ar-IQ" smtClean="0"/>
              <a:t>16/03/1440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1070D316-F4D4-4FB9-8377-F92C8C9A24B6}" type="slidenum">
              <a:rPr lang="ar-IQ" smtClean="0"/>
              <a:t>‹#›</a:t>
            </a:fld>
            <a:endParaRPr lang="ar-IQ"/>
          </a:p>
        </p:txBody>
      </p:sp>
    </p:spTree>
    <p:extLst>
      <p:ext uri="{BB962C8B-B14F-4D97-AF65-F5344CB8AC3E}">
        <p14:creationId xmlns:p14="http://schemas.microsoft.com/office/powerpoint/2010/main" val="261058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3A77FB79-810D-498C-98A4-E4E7C1ADA283}" type="datetimeFigureOut">
              <a:rPr lang="ar-IQ" smtClean="0"/>
              <a:t>16/03/1440</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1070D316-F4D4-4FB9-8377-F92C8C9A24B6}" type="slidenum">
              <a:rPr lang="ar-IQ" smtClean="0"/>
              <a:t>‹#›</a:t>
            </a:fld>
            <a:endParaRPr lang="ar-IQ"/>
          </a:p>
        </p:txBody>
      </p:sp>
    </p:spTree>
    <p:extLst>
      <p:ext uri="{BB962C8B-B14F-4D97-AF65-F5344CB8AC3E}">
        <p14:creationId xmlns:p14="http://schemas.microsoft.com/office/powerpoint/2010/main" val="3477714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3A77FB79-810D-498C-98A4-E4E7C1ADA283}" type="datetimeFigureOut">
              <a:rPr lang="ar-IQ" smtClean="0"/>
              <a:t>16/03/1440</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1070D316-F4D4-4FB9-8377-F92C8C9A24B6}" type="slidenum">
              <a:rPr lang="ar-IQ" smtClean="0"/>
              <a:t>‹#›</a:t>
            </a:fld>
            <a:endParaRPr lang="ar-IQ"/>
          </a:p>
        </p:txBody>
      </p:sp>
    </p:spTree>
    <p:extLst>
      <p:ext uri="{BB962C8B-B14F-4D97-AF65-F5344CB8AC3E}">
        <p14:creationId xmlns:p14="http://schemas.microsoft.com/office/powerpoint/2010/main" val="928533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3A77FB79-810D-498C-98A4-E4E7C1ADA283}" type="datetimeFigureOut">
              <a:rPr lang="ar-IQ" smtClean="0"/>
              <a:t>16/03/1440</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1070D316-F4D4-4FB9-8377-F92C8C9A24B6}" type="slidenum">
              <a:rPr lang="ar-IQ" smtClean="0"/>
              <a:t>‹#›</a:t>
            </a:fld>
            <a:endParaRPr lang="ar-IQ"/>
          </a:p>
        </p:txBody>
      </p:sp>
    </p:spTree>
    <p:extLst>
      <p:ext uri="{BB962C8B-B14F-4D97-AF65-F5344CB8AC3E}">
        <p14:creationId xmlns:p14="http://schemas.microsoft.com/office/powerpoint/2010/main" val="3172535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A77FB79-810D-498C-98A4-E4E7C1ADA283}" type="datetimeFigureOut">
              <a:rPr lang="ar-IQ" smtClean="0"/>
              <a:t>16/03/1440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1070D316-F4D4-4FB9-8377-F92C8C9A24B6}" type="slidenum">
              <a:rPr lang="ar-IQ" smtClean="0"/>
              <a:t>‹#›</a:t>
            </a:fld>
            <a:endParaRPr lang="ar-IQ"/>
          </a:p>
        </p:txBody>
      </p:sp>
    </p:spTree>
    <p:extLst>
      <p:ext uri="{BB962C8B-B14F-4D97-AF65-F5344CB8AC3E}">
        <p14:creationId xmlns:p14="http://schemas.microsoft.com/office/powerpoint/2010/main" val="2803246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A77FB79-810D-498C-98A4-E4E7C1ADA283}" type="datetimeFigureOut">
              <a:rPr lang="ar-IQ" smtClean="0"/>
              <a:t>16/03/1440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1070D316-F4D4-4FB9-8377-F92C8C9A24B6}" type="slidenum">
              <a:rPr lang="ar-IQ" smtClean="0"/>
              <a:t>‹#›</a:t>
            </a:fld>
            <a:endParaRPr lang="ar-IQ"/>
          </a:p>
        </p:txBody>
      </p:sp>
    </p:spTree>
    <p:extLst>
      <p:ext uri="{BB962C8B-B14F-4D97-AF65-F5344CB8AC3E}">
        <p14:creationId xmlns:p14="http://schemas.microsoft.com/office/powerpoint/2010/main" val="3367148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A77FB79-810D-498C-98A4-E4E7C1ADA283}" type="datetimeFigureOut">
              <a:rPr lang="ar-IQ" smtClean="0"/>
              <a:t>16/03/1440</a:t>
            </a:fld>
            <a:endParaRPr lang="ar-IQ"/>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070D316-F4D4-4FB9-8377-F92C8C9A24B6}" type="slidenum">
              <a:rPr lang="ar-IQ" smtClean="0"/>
              <a:t>‹#›</a:t>
            </a:fld>
            <a:endParaRPr lang="ar-IQ"/>
          </a:p>
        </p:txBody>
      </p:sp>
    </p:spTree>
    <p:extLst>
      <p:ext uri="{BB962C8B-B14F-4D97-AF65-F5344CB8AC3E}">
        <p14:creationId xmlns:p14="http://schemas.microsoft.com/office/powerpoint/2010/main" val="13937773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fld id="{1D8BD707-D9CF-40AE-B4C6-C98DA3205C09}" type="datetimeFigureOut">
              <a:rPr lang="en-US" smtClean="0">
                <a:solidFill>
                  <a:prstClr val="black">
                    <a:tint val="75000"/>
                  </a:prstClr>
                </a:solidFill>
              </a:rPr>
              <a:pPr rtl="0"/>
              <a:t>11/24/2018</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B6F15528-21DE-4FAA-801E-634DDDAF4B2B}" type="slidenum">
              <a:rPr lang="en-US" smtClean="0">
                <a:solidFill>
                  <a:prstClr val="black">
                    <a:tint val="75000"/>
                  </a:prstClr>
                </a:solidFill>
              </a:rPr>
              <a:pPr rtl="0"/>
              <a:t>‹#›</a:t>
            </a:fld>
            <a:endParaRPr lang="en-US">
              <a:solidFill>
                <a:prstClr val="black">
                  <a:tint val="75000"/>
                </a:prstClr>
              </a:solidFill>
            </a:endParaRPr>
          </a:p>
        </p:txBody>
      </p:sp>
    </p:spTree>
    <p:extLst>
      <p:ext uri="{BB962C8B-B14F-4D97-AF65-F5344CB8AC3E}">
        <p14:creationId xmlns:p14="http://schemas.microsoft.com/office/powerpoint/2010/main" val="17517071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google.iq/url?sa=i&amp;rct=j&amp;q=&amp;esrc=s&amp;source=images&amp;cd=&amp;cad=rja&amp;uact=8&amp;ved=0ahUKEwiNzaf3k7LXAhXJPRQKHVmMBlMQjRwIBw&amp;url=https://www.slideshare.net/SherylDeVilla/chapter-6connective-tissue-2&amp;psig=AOvVaw1q7fgEk_XT5TrXSFUGlnut&amp;ust=1510339512290805"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iq/url?sa=i&amp;rct=j&amp;q=&amp;esrc=s&amp;source=images&amp;cd=&amp;cad=rja&amp;uact=8&amp;ved=0ahUKEwii3sDvmLLXAhVCOBQKHVS8AAYQjRwIBw&amp;url=http://slideplayer.com/slide/7385180/&amp;psig=AOvVaw3Tc5fnuCBmFBs8bYodj8wn&amp;ust=1510340702152299"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www.google.iq/url?sa=i&amp;rct=j&amp;q=&amp;esrc=s&amp;source=images&amp;cd=&amp;cad=rja&amp;uact=8&amp;ved=0ahUKEwiIgdLplrLXAhUJbhQKHUP0AdoQjRwIBw&amp;url=http://holscience.com/ap-1-histology/&amp;psig=AOvVaw09JXQpinOBIVXLC_Xqa9-0&amp;ust=1510340374296946"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www.google.iq/url?sa=i&amp;rct=j&amp;q=&amp;esrc=s&amp;source=images&amp;cd=&amp;cad=rja&amp;uact=8&amp;ved=0ahUKEwjXqe73j7LXAhVLlxoKHUsvA-UQjRwIBw&amp;url=https://www.studyblue.com/notes/note/n/chapter-5-tissues/deck/15283765&amp;psig=AOvVaw2gzxTE59yZVfgUl0kN9GcO&amp;ust=1510336441543699"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google.iq/url?sa=i&amp;rct=j&amp;q=&amp;esrc=s&amp;source=images&amp;cd=&amp;cad=rja&amp;uact=8&amp;ved=0ahUKEwitvoOMibLXAhXG1RQKHW89CiMQjRwIBw&amp;url=http://slideplayer.com/slide/10243788/&amp;psig=AOvVaw2gzxTE59yZVfgUl0kN9GcO&amp;ust=1510336441543699"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rmAutofit/>
          </a:bodyPr>
          <a:lstStyle/>
          <a:p>
            <a:pPr marL="228600" lvl="0" indent="-228600">
              <a:lnSpc>
                <a:spcPct val="107000"/>
              </a:lnSpc>
              <a:spcBef>
                <a:spcPts val="900"/>
              </a:spcBef>
              <a:buFont typeface="Arial" panose="020B0604020202020204" pitchFamily="34" charset="0"/>
              <a:buChar char="•"/>
            </a:pPr>
            <a:r>
              <a:rPr lang="en-US" sz="6000" b="1" dirty="0">
                <a:solidFill>
                  <a:srgbClr val="3D3D3D"/>
                </a:solidFill>
                <a:latin typeface="Arial" panose="020B0604020202020204" pitchFamily="34" charset="0"/>
                <a:ea typeface="Times New Roman" panose="02020603050405020304" pitchFamily="18" charset="0"/>
                <a:cs typeface="Arial" panose="020B0604020202020204" pitchFamily="34" charset="0"/>
              </a:rPr>
              <a:t>Connective Tissue  </a:t>
            </a:r>
            <a:endParaRPr lang="en-US" sz="60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
        <p:nvSpPr>
          <p:cNvPr id="8" name="Subtitle 7"/>
          <p:cNvSpPr>
            <a:spLocks noGrp="1"/>
          </p:cNvSpPr>
          <p:nvPr>
            <p:ph type="subTitle" idx="1"/>
          </p:nvPr>
        </p:nvSpPr>
        <p:spPr>
          <a:xfrm>
            <a:off x="1828800" y="3886200"/>
            <a:ext cx="9448800" cy="1752600"/>
          </a:xfrm>
        </p:spPr>
        <p:txBody>
          <a:bodyPr>
            <a:normAutofit/>
          </a:bodyPr>
          <a:lstStyle/>
          <a:p>
            <a:pPr lvl="0" algn="l">
              <a:lnSpc>
                <a:spcPct val="90000"/>
              </a:lnSpc>
              <a:spcBef>
                <a:spcPts val="1000"/>
              </a:spcBef>
            </a:pPr>
            <a:r>
              <a:rPr lang="en-US" dirty="0" smtClean="0">
                <a:solidFill>
                  <a:prstClr val="black"/>
                </a:solidFill>
                <a:latin typeface="Calibri Light" panose="020F0302020204030204"/>
              </a:rPr>
              <a:t>Dr. Mahdi H. </a:t>
            </a:r>
            <a:r>
              <a:rPr lang="en-US" dirty="0" err="1" smtClean="0">
                <a:solidFill>
                  <a:prstClr val="black"/>
                </a:solidFill>
                <a:latin typeface="Calibri Light" panose="020F0302020204030204"/>
              </a:rPr>
              <a:t>Hammadi</a:t>
            </a:r>
            <a:endParaRPr lang="en-US" dirty="0" smtClean="0">
              <a:solidFill>
                <a:prstClr val="black"/>
              </a:solidFill>
              <a:latin typeface="Calibri Light" panose="020F0302020204030204"/>
            </a:endParaRPr>
          </a:p>
          <a:p>
            <a:pPr lvl="0" algn="l">
              <a:lnSpc>
                <a:spcPct val="90000"/>
              </a:lnSpc>
              <a:spcBef>
                <a:spcPts val="1000"/>
              </a:spcBef>
            </a:pPr>
            <a:r>
              <a:rPr lang="en-US" dirty="0" smtClean="0">
                <a:solidFill>
                  <a:prstClr val="black"/>
                </a:solidFill>
                <a:latin typeface="Calibri Light" panose="020F0302020204030204"/>
              </a:rPr>
              <a:t>PhD  Sc. Clinical  Physiology  </a:t>
            </a:r>
            <a:endParaRPr lang="en-US" dirty="0">
              <a:solidFill>
                <a:prstClr val="black"/>
              </a:solidFill>
            </a:endParaRPr>
          </a:p>
          <a:p>
            <a:endParaRPr lang="ar-IQ" dirty="0"/>
          </a:p>
        </p:txBody>
      </p:sp>
      <p:sp>
        <p:nvSpPr>
          <p:cNvPr id="10" name="Title 1"/>
          <p:cNvSpPr txBox="1">
            <a:spLocks/>
          </p:cNvSpPr>
          <p:nvPr/>
        </p:nvSpPr>
        <p:spPr>
          <a:xfrm>
            <a:off x="1524000" y="0"/>
            <a:ext cx="3733800" cy="1524000"/>
          </a:xfrm>
          <a:prstGeom prst="rect">
            <a:avLst/>
          </a:prstGeom>
        </p:spPr>
        <p:txBody>
          <a:bodyPr vert="horz" lIns="91440" tIns="45720" rIns="91440" bIns="45720" rtlCol="0" anchor="ctr">
            <a:noAutofit/>
          </a:bodyPr>
          <a:lstStyle/>
          <a:p>
            <a:pPr algn="l" rtl="0">
              <a:spcBef>
                <a:spcPct val="0"/>
              </a:spcBef>
              <a:defRPr/>
            </a:pPr>
            <a:r>
              <a:rPr lang="en-US" b="1" dirty="0">
                <a:solidFill>
                  <a:prstClr val="black"/>
                </a:solidFill>
                <a:latin typeface="Book Antiqua" pitchFamily="18" charset="0"/>
              </a:rPr>
              <a:t> </a:t>
            </a:r>
            <a:endParaRPr lang="ar-IQ" b="1" dirty="0">
              <a:solidFill>
                <a:prstClr val="black"/>
              </a:solidFill>
              <a:latin typeface="Book Antiqua" pitchFamily="18" charset="0"/>
              <a:cs typeface="Times New Roman" panose="02020603050405020304" pitchFamily="18" charset="0"/>
            </a:endParaRPr>
          </a:p>
        </p:txBody>
      </p:sp>
      <p:pic>
        <p:nvPicPr>
          <p:cNvPr id="143362" name="Picture 2" descr="صورة ذات صلة"/>
          <p:cNvPicPr>
            <a:picLocks noChangeAspect="1" noChangeArrowheads="1"/>
          </p:cNvPicPr>
          <p:nvPr/>
        </p:nvPicPr>
        <p:blipFill>
          <a:blip r:embed="rId2" cstate="print"/>
          <a:srcRect l="5206" r="4555"/>
          <a:stretch>
            <a:fillRect/>
          </a:stretch>
        </p:blipFill>
        <p:spPr bwMode="auto">
          <a:xfrm>
            <a:off x="8839200" y="228601"/>
            <a:ext cx="1600200" cy="1511727"/>
          </a:xfrm>
          <a:prstGeom prst="rect">
            <a:avLst/>
          </a:prstGeom>
          <a:noFill/>
        </p:spPr>
      </p:pic>
      <p:sp>
        <p:nvSpPr>
          <p:cNvPr id="11" name="Title 1"/>
          <p:cNvSpPr txBox="1">
            <a:spLocks/>
          </p:cNvSpPr>
          <p:nvPr/>
        </p:nvSpPr>
        <p:spPr>
          <a:xfrm>
            <a:off x="1334134" y="2247899"/>
            <a:ext cx="8571866" cy="1352552"/>
          </a:xfrm>
          <a:prstGeom prst="rect">
            <a:avLst/>
          </a:prstGeom>
        </p:spPr>
        <p:txBody>
          <a:bodyPr vert="horz" lIns="91440" tIns="45720" rIns="91440" bIns="45720" rtlCol="0" anchor="ctr">
            <a:normAutofit/>
          </a:bodyPr>
          <a:lstStyle/>
          <a:p>
            <a:pPr algn="ctr" rtl="0">
              <a:spcBef>
                <a:spcPct val="0"/>
              </a:spcBef>
              <a:defRPr/>
            </a:pPr>
            <a:r>
              <a:rPr lang="en-US" sz="4400" b="1" dirty="0">
                <a:solidFill>
                  <a:prstClr val="black"/>
                </a:solidFill>
                <a:cs typeface="Times New Roman" panose="02020603050405020304" pitchFamily="18" charset="0"/>
              </a:rPr>
              <a:t> </a:t>
            </a:r>
            <a:endParaRPr lang="ar-IQ" sz="4400" b="1" dirty="0">
              <a:solidFill>
                <a:prstClr val="black"/>
              </a:solidFill>
              <a:cs typeface="Times New Roman" panose="02020603050405020304" pitchFamily="18" charset="0"/>
            </a:endParaRPr>
          </a:p>
        </p:txBody>
      </p:sp>
      <p:sp>
        <p:nvSpPr>
          <p:cNvPr id="12" name="Subtitle 2"/>
          <p:cNvSpPr txBox="1">
            <a:spLocks/>
          </p:cNvSpPr>
          <p:nvPr/>
        </p:nvSpPr>
        <p:spPr>
          <a:xfrm>
            <a:off x="1828799" y="3886200"/>
            <a:ext cx="8610601" cy="1981200"/>
          </a:xfrm>
          <a:prstGeom prst="rect">
            <a:avLst/>
          </a:prstGeom>
        </p:spPr>
        <p:txBody>
          <a:bodyPr vert="horz" lIns="91440" tIns="45720" rIns="91440" bIns="45720" rtlCol="0">
            <a:normAutofit/>
          </a:bodyPr>
          <a:lstStyle/>
          <a:p>
            <a:pPr algn="ctr" rtl="0">
              <a:spcBef>
                <a:spcPct val="20000"/>
              </a:spcBef>
              <a:buFont typeface="Arial" pitchFamily="34" charset="0"/>
              <a:buNone/>
              <a:defRPr/>
            </a:pPr>
            <a:r>
              <a:rPr lang="en-US" sz="3200" b="1" dirty="0">
                <a:solidFill>
                  <a:prstClr val="black"/>
                </a:solidFill>
              </a:rPr>
              <a:t> </a:t>
            </a:r>
            <a:endParaRPr lang="ar-IQ" sz="3200" b="1" dirty="0">
              <a:solidFill>
                <a:prstClr val="black"/>
              </a:solidFill>
            </a:endParaRPr>
          </a:p>
          <a:p>
            <a:pPr algn="ctr" rtl="0">
              <a:spcBef>
                <a:spcPct val="20000"/>
              </a:spcBef>
              <a:buFont typeface="Arial" pitchFamily="34" charset="0"/>
              <a:buNone/>
              <a:defRPr/>
            </a:pPr>
            <a:endParaRPr lang="ar-IQ" sz="3200" b="1" dirty="0">
              <a:solidFill>
                <a:prstClr val="black"/>
              </a:solidFill>
            </a:endParaRPr>
          </a:p>
          <a:p>
            <a:pPr algn="ctr" rtl="0">
              <a:spcBef>
                <a:spcPct val="20000"/>
              </a:spcBef>
              <a:buFont typeface="Arial" pitchFamily="34" charset="0"/>
              <a:buNone/>
              <a:defRPr/>
            </a:pPr>
            <a:r>
              <a:rPr lang="en-US" sz="3200" b="1" dirty="0">
                <a:solidFill>
                  <a:prstClr val="black"/>
                </a:solidFill>
              </a:rPr>
              <a:t> </a:t>
            </a:r>
            <a:endParaRPr lang="ar-IQ" sz="3200" b="1" dirty="0">
              <a:solidFill>
                <a:prstClr val="black"/>
              </a:solidFill>
            </a:endParaRPr>
          </a:p>
        </p:txBody>
      </p:sp>
      <p:pic>
        <p:nvPicPr>
          <p:cNvPr id="9" name="Picture 2" descr="صورة ذات صلة"/>
          <p:cNvPicPr>
            <a:picLocks noChangeAspect="1" noChangeArrowheads="1"/>
          </p:cNvPicPr>
          <p:nvPr/>
        </p:nvPicPr>
        <p:blipFill>
          <a:blip r:embed="rId2" cstate="print"/>
          <a:srcRect l="5206" r="4555"/>
          <a:stretch>
            <a:fillRect/>
          </a:stretch>
        </p:blipFill>
        <p:spPr bwMode="auto">
          <a:xfrm>
            <a:off x="8839200" y="228600"/>
            <a:ext cx="1600200" cy="1511727"/>
          </a:xfrm>
          <a:prstGeom prst="rect">
            <a:avLst/>
          </a:prstGeom>
          <a:noFill/>
        </p:spPr>
      </p:pic>
      <p:pic>
        <p:nvPicPr>
          <p:cNvPr id="13" name="Picture 2" descr="صورة ذات صلة"/>
          <p:cNvPicPr>
            <a:picLocks noChangeAspect="1" noChangeArrowheads="1"/>
          </p:cNvPicPr>
          <p:nvPr/>
        </p:nvPicPr>
        <p:blipFill>
          <a:blip r:embed="rId2" cstate="print"/>
          <a:srcRect l="5206" r="4555"/>
          <a:stretch>
            <a:fillRect/>
          </a:stretch>
        </p:blipFill>
        <p:spPr bwMode="auto">
          <a:xfrm>
            <a:off x="8865358" y="228599"/>
            <a:ext cx="1600200" cy="1511727"/>
          </a:xfrm>
          <a:prstGeom prst="rect">
            <a:avLst/>
          </a:prstGeom>
          <a:noFill/>
        </p:spPr>
      </p:pic>
      <p:pic>
        <p:nvPicPr>
          <p:cNvPr id="14" name="Picture 2" descr="صورة ذات صلة"/>
          <p:cNvPicPr>
            <a:picLocks noChangeAspect="1" noChangeArrowheads="1"/>
          </p:cNvPicPr>
          <p:nvPr/>
        </p:nvPicPr>
        <p:blipFill>
          <a:blip r:embed="rId2" cstate="print"/>
          <a:srcRect l="5206" r="4555"/>
          <a:stretch>
            <a:fillRect/>
          </a:stretch>
        </p:blipFill>
        <p:spPr bwMode="auto">
          <a:xfrm>
            <a:off x="8331200" y="228600"/>
            <a:ext cx="2108200" cy="1616077"/>
          </a:xfrm>
          <a:prstGeom prst="rect">
            <a:avLst/>
          </a:prstGeom>
          <a:noFill/>
        </p:spPr>
      </p:pic>
      <p:pic>
        <p:nvPicPr>
          <p:cNvPr id="15" name="صورة 14" descr="C:\Users\FUJISU\Desktop\IMG-16907f31729bef2e96175c6d36d51693-V.jpg"/>
          <p:cNvPicPr/>
          <p:nvPr/>
        </p:nvPicPr>
        <p:blipFill rotWithShape="1">
          <a:blip r:embed="rId3">
            <a:extLst>
              <a:ext uri="{28A0092B-C50C-407E-A947-70E740481C1C}">
                <a14:useLocalDpi xmlns:a14="http://schemas.microsoft.com/office/drawing/2010/main" val="0"/>
              </a:ext>
            </a:extLst>
          </a:blip>
          <a:srcRect l="8297" t="7214" r="79645" b="72561"/>
          <a:stretch/>
        </p:blipFill>
        <p:spPr bwMode="auto">
          <a:xfrm>
            <a:off x="1334134" y="228599"/>
            <a:ext cx="2399665" cy="1790701"/>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6446714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40000" lnSpcReduction="20000"/>
          </a:bodyPr>
          <a:lstStyle/>
          <a:p>
            <a:pPr algn="l">
              <a:lnSpc>
                <a:spcPct val="107000"/>
              </a:lnSpc>
              <a:spcAft>
                <a:spcPts val="0"/>
              </a:spcAft>
            </a:pPr>
            <a:r>
              <a:rPr lang="en-US" sz="3200" b="1" u="sng"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Types of Connective tissue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07000"/>
              </a:lnSpc>
              <a:spcAft>
                <a:spcPts val="0"/>
              </a:spcAf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07000"/>
              </a:lnSpc>
              <a:spcAft>
                <a:spcPts val="0"/>
              </a:spcAf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Loose areolar- e.g. superficial fascia</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07000"/>
              </a:lnSpc>
              <a:spcAft>
                <a:spcPts val="0"/>
              </a:spcAf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Dense irregular – e.g. dermis of the skin</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07000"/>
              </a:lnSpc>
              <a:spcAft>
                <a:spcPts val="0"/>
              </a:spcAf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Dense regular- e.g. tendon</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07000"/>
              </a:lnSpc>
              <a:spcAft>
                <a:spcPts val="0"/>
              </a:spcAf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Elastic Tissue- e.g.  </a:t>
            </a:r>
            <a:r>
              <a:rPr lang="en-US" dirty="0" err="1"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ligamentum</a:t>
            </a: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flava</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07000"/>
              </a:lnSpc>
              <a:spcAft>
                <a:spcPts val="1200"/>
              </a:spcAf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Adipose Tissue</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07000"/>
              </a:lnSpc>
              <a:spcAft>
                <a:spcPts val="1200"/>
              </a:spcAf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07000"/>
              </a:lnSpc>
              <a:spcAft>
                <a:spcPts val="0"/>
              </a:spcAft>
            </a:pPr>
            <a:r>
              <a:rPr lang="en-US" b="1" dirty="0" smtClean="0">
                <a:solidFill>
                  <a:srgbClr val="222222"/>
                </a:solidFill>
                <a:effectLst/>
                <a:latin typeface="inherit"/>
                <a:ea typeface="Times New Roman" panose="02020603050405020304" pitchFamily="18" charset="0"/>
                <a:cs typeface="Helvetica" panose="020B0604020202020204" pitchFamily="34" charset="0"/>
              </a:rPr>
              <a:t>Connective tissue is divided into four main categories</a:t>
            </a:r>
            <a:r>
              <a:rPr lang="en-US" dirty="0" smtClean="0">
                <a:solidFill>
                  <a:srgbClr val="222222"/>
                </a:solidFill>
                <a:effectLst/>
                <a:latin typeface="inherit"/>
                <a:ea typeface="Times New Roman" panose="02020603050405020304" pitchFamily="18" charset="0"/>
                <a:cs typeface="Helvetica" panose="020B0604020202020204" pitchFamily="34" charset="0"/>
              </a:rPr>
              <a:t>:</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a:lnSpc>
                <a:spcPct val="107000"/>
              </a:lnSpc>
              <a:spcAft>
                <a:spcPts val="600"/>
              </a:spcAft>
              <a:buFont typeface="+mj-lt"/>
              <a:buAutoNum type="arabicPeriod"/>
              <a:tabLst>
                <a:tab pos="457200" algn="l"/>
              </a:tabLst>
            </a:pPr>
            <a:r>
              <a:rPr lang="en-US" dirty="0" smtClean="0">
                <a:solidFill>
                  <a:srgbClr val="222222"/>
                </a:solidFill>
                <a:effectLst/>
                <a:latin typeface="inherit"/>
                <a:ea typeface="Times New Roman" panose="02020603050405020304" pitchFamily="18" charset="0"/>
                <a:cs typeface="Helvetica" panose="020B0604020202020204" pitchFamily="34" charset="0"/>
              </a:rPr>
              <a:t>Connective proper</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a:lnSpc>
                <a:spcPct val="107000"/>
              </a:lnSpc>
              <a:spcAft>
                <a:spcPts val="600"/>
              </a:spcAft>
              <a:buFont typeface="+mj-lt"/>
              <a:buAutoNum type="arabicPeriod"/>
              <a:tabLst>
                <a:tab pos="457200" algn="l"/>
              </a:tabLst>
            </a:pPr>
            <a:r>
              <a:rPr lang="en-US" dirty="0" smtClean="0">
                <a:solidFill>
                  <a:srgbClr val="222222"/>
                </a:solidFill>
                <a:effectLst/>
                <a:latin typeface="inherit"/>
                <a:ea typeface="Times New Roman" panose="02020603050405020304" pitchFamily="18" charset="0"/>
                <a:cs typeface="Helvetica" panose="020B0604020202020204" pitchFamily="34" charset="0"/>
              </a:rPr>
              <a:t>Cartilage</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a:lnSpc>
                <a:spcPct val="107000"/>
              </a:lnSpc>
              <a:spcAft>
                <a:spcPts val="600"/>
              </a:spcAft>
              <a:buFont typeface="+mj-lt"/>
              <a:buAutoNum type="arabicPeriod"/>
              <a:tabLst>
                <a:tab pos="457200" algn="l"/>
              </a:tabLst>
            </a:pPr>
            <a:r>
              <a:rPr lang="en-US" dirty="0" smtClean="0">
                <a:solidFill>
                  <a:srgbClr val="222222"/>
                </a:solidFill>
                <a:effectLst/>
                <a:latin typeface="inherit"/>
                <a:ea typeface="Times New Roman" panose="02020603050405020304" pitchFamily="18" charset="0"/>
                <a:cs typeface="Helvetica" panose="020B0604020202020204" pitchFamily="34" charset="0"/>
              </a:rPr>
              <a:t>Bone</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a:lnSpc>
                <a:spcPct val="107000"/>
              </a:lnSpc>
              <a:spcAft>
                <a:spcPts val="600"/>
              </a:spcAft>
              <a:buFont typeface="+mj-lt"/>
              <a:buAutoNum type="arabicPeriod"/>
              <a:tabLst>
                <a:tab pos="457200" algn="l"/>
              </a:tabLst>
            </a:pPr>
            <a:r>
              <a:rPr lang="en-US" dirty="0" smtClean="0">
                <a:solidFill>
                  <a:srgbClr val="222222"/>
                </a:solidFill>
                <a:effectLst/>
                <a:latin typeface="inherit"/>
                <a:ea typeface="Times New Roman" panose="02020603050405020304" pitchFamily="18" charset="0"/>
                <a:cs typeface="Helvetica" panose="020B0604020202020204" pitchFamily="34" charset="0"/>
              </a:rPr>
              <a:t>Blood</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endParaRPr lang="ar-IQ" dirty="0"/>
          </a:p>
        </p:txBody>
      </p:sp>
    </p:spTree>
    <p:extLst>
      <p:ext uri="{BB962C8B-B14F-4D97-AF65-F5344CB8AC3E}">
        <p14:creationId xmlns:p14="http://schemas.microsoft.com/office/powerpoint/2010/main" val="2062983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algn="l">
              <a:lnSpc>
                <a:spcPct val="107000"/>
              </a:lnSpc>
              <a:spcAft>
                <a:spcPts val="0"/>
              </a:spcAft>
            </a:pPr>
            <a:r>
              <a:rPr lang="en-US" b="1" u="sng" dirty="0" smtClean="0">
                <a:solidFill>
                  <a:srgbClr val="222222"/>
                </a:solidFill>
                <a:effectLst/>
                <a:latin typeface="inherit"/>
                <a:ea typeface="Times New Roman" panose="02020603050405020304" pitchFamily="18" charset="0"/>
                <a:cs typeface="Helvetica" panose="020B0604020202020204" pitchFamily="34" charset="0"/>
              </a:rPr>
              <a:t>Connective tissue proper has two subclasses</a:t>
            </a:r>
            <a:r>
              <a:rPr lang="en-US" dirty="0" smtClean="0">
                <a:solidFill>
                  <a:srgbClr val="222222"/>
                </a:solidFill>
                <a:effectLst/>
                <a:latin typeface="inherit"/>
                <a:ea typeface="Times New Roman" panose="02020603050405020304" pitchFamily="18" charset="0"/>
                <a:cs typeface="Helvetica" panose="020B0604020202020204" pitchFamily="34" charset="0"/>
              </a:rPr>
              <a:t>: loose and dense. Loose connective tissue is divided into 1) areolar, 2) adipose, 3)</a:t>
            </a:r>
            <a:br>
              <a:rPr lang="en-US" dirty="0" smtClean="0">
                <a:solidFill>
                  <a:srgbClr val="222222"/>
                </a:solidFill>
                <a:effectLst/>
                <a:latin typeface="inherit"/>
                <a:ea typeface="Times New Roman" panose="02020603050405020304" pitchFamily="18" charset="0"/>
                <a:cs typeface="Helvetica" panose="020B0604020202020204" pitchFamily="34" charset="0"/>
              </a:rPr>
            </a:br>
            <a:r>
              <a:rPr lang="en-US" dirty="0" smtClean="0">
                <a:solidFill>
                  <a:srgbClr val="222222"/>
                </a:solidFill>
                <a:effectLst/>
                <a:latin typeface="inherit"/>
                <a:ea typeface="Times New Roman" panose="02020603050405020304" pitchFamily="18" charset="0"/>
                <a:cs typeface="Helvetica" panose="020B0604020202020204" pitchFamily="34" charset="0"/>
              </a:rPr>
              <a:t>reticular. Dense connective tissue is divided into 1) dense regular, 2) dense irregular, 3) elastic</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endParaRPr lang="ar-IQ" dirty="0"/>
          </a:p>
        </p:txBody>
      </p:sp>
    </p:spTree>
    <p:extLst>
      <p:ext uri="{BB962C8B-B14F-4D97-AF65-F5344CB8AC3E}">
        <p14:creationId xmlns:p14="http://schemas.microsoft.com/office/powerpoint/2010/main" val="5871039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algn="l">
              <a:lnSpc>
                <a:spcPct val="107000"/>
              </a:lnSpc>
              <a:spcAft>
                <a:spcPts val="0"/>
              </a:spcAft>
            </a:pPr>
            <a:r>
              <a:rPr lang="en-US" b="1" dirty="0" smtClean="0">
                <a:solidFill>
                  <a:srgbClr val="222222"/>
                </a:solidFill>
                <a:effectLst/>
                <a:latin typeface="inherit"/>
                <a:ea typeface="Times New Roman" panose="02020603050405020304" pitchFamily="18" charset="0"/>
                <a:cs typeface="Helvetica" panose="020B0604020202020204" pitchFamily="34" charset="0"/>
              </a:rPr>
              <a:t>1- Loose Connective tissue:</a:t>
            </a: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07000"/>
              </a:lnSpc>
              <a:spcBef>
                <a:spcPts val="2100"/>
              </a:spcBef>
              <a:spcAft>
                <a:spcPts val="1500"/>
              </a:spcAft>
            </a:pPr>
            <a:r>
              <a:rPr lang="en-US" sz="2400" u="sng" dirty="0" smtClean="0">
                <a:solidFill>
                  <a:srgbClr val="6C64AD"/>
                </a:solidFill>
                <a:effectLst/>
                <a:latin typeface="proxima-nova"/>
                <a:ea typeface="Times New Roman" panose="02020603050405020304" pitchFamily="18" charset="0"/>
                <a:cs typeface="Helvetica" panose="020B0604020202020204" pitchFamily="34" charset="0"/>
              </a:rPr>
              <a:t>Areolar Connective Tissue</a:t>
            </a: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algn="l"/>
            <a:endParaRPr lang="ar-IQ" dirty="0"/>
          </a:p>
        </p:txBody>
      </p:sp>
      <p:pic>
        <p:nvPicPr>
          <p:cNvPr id="4" name="irc_mi" descr="Image result for ‪areolar connective tissue‬‏">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2120900" y="3290253"/>
            <a:ext cx="5943600" cy="2886710"/>
          </a:xfrm>
          <a:prstGeom prst="rect">
            <a:avLst/>
          </a:prstGeom>
          <a:noFill/>
          <a:ln>
            <a:noFill/>
          </a:ln>
        </p:spPr>
      </p:pic>
    </p:spTree>
    <p:extLst>
      <p:ext uri="{BB962C8B-B14F-4D97-AF65-F5344CB8AC3E}">
        <p14:creationId xmlns:p14="http://schemas.microsoft.com/office/powerpoint/2010/main" val="1072834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4" name="irc_mi" descr="Related image">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195108" y="1825625"/>
            <a:ext cx="5801784" cy="4351338"/>
          </a:xfrm>
          <a:prstGeom prst="rect">
            <a:avLst/>
          </a:prstGeom>
          <a:noFill/>
          <a:ln>
            <a:noFill/>
          </a:ln>
        </p:spPr>
      </p:pic>
    </p:spTree>
    <p:extLst>
      <p:ext uri="{BB962C8B-B14F-4D97-AF65-F5344CB8AC3E}">
        <p14:creationId xmlns:p14="http://schemas.microsoft.com/office/powerpoint/2010/main" val="2294570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dirty="0"/>
          </a:p>
        </p:txBody>
      </p:sp>
      <p:pic>
        <p:nvPicPr>
          <p:cNvPr id="4" name="irc_mi" descr="Image result for ‪reticular connective tissue‬‏">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041400" y="2529681"/>
            <a:ext cx="9118600" cy="2943225"/>
          </a:xfrm>
          <a:prstGeom prst="rect">
            <a:avLst/>
          </a:prstGeom>
          <a:noFill/>
          <a:ln>
            <a:noFill/>
          </a:ln>
        </p:spPr>
      </p:pic>
    </p:spTree>
    <p:extLst>
      <p:ext uri="{BB962C8B-B14F-4D97-AF65-F5344CB8AC3E}">
        <p14:creationId xmlns:p14="http://schemas.microsoft.com/office/powerpoint/2010/main" val="5302989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4" name="irc_mi" descr="Image result for ‪dense regular connective picture‬‏">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477962" y="2146300"/>
            <a:ext cx="9634538" cy="4597400"/>
          </a:xfrm>
          <a:prstGeom prst="rect">
            <a:avLst/>
          </a:prstGeom>
          <a:noFill/>
          <a:ln>
            <a:noFill/>
          </a:ln>
        </p:spPr>
      </p:pic>
    </p:spTree>
    <p:extLst>
      <p:ext uri="{BB962C8B-B14F-4D97-AF65-F5344CB8AC3E}">
        <p14:creationId xmlns:p14="http://schemas.microsoft.com/office/powerpoint/2010/main" val="20957586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4" name="irc_mi" descr="Related image">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838200" y="1825625"/>
            <a:ext cx="9982200" cy="4351338"/>
          </a:xfrm>
          <a:prstGeom prst="rect">
            <a:avLst/>
          </a:prstGeom>
          <a:noFill/>
          <a:ln>
            <a:noFill/>
          </a:ln>
        </p:spPr>
      </p:pic>
    </p:spTree>
    <p:extLst>
      <p:ext uri="{BB962C8B-B14F-4D97-AF65-F5344CB8AC3E}">
        <p14:creationId xmlns:p14="http://schemas.microsoft.com/office/powerpoint/2010/main" val="30059852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algn="l">
              <a:lnSpc>
                <a:spcPct val="107000"/>
              </a:lnSpc>
              <a:spcBef>
                <a:spcPts val="2100"/>
              </a:spcBef>
              <a:spcAft>
                <a:spcPts val="1500"/>
              </a:spcAft>
            </a:pPr>
            <a:r>
              <a:rPr lang="en-US" sz="3200" b="1" u="sng" dirty="0" smtClean="0">
                <a:solidFill>
                  <a:srgbClr val="6C64AD"/>
                </a:solidFill>
                <a:effectLst/>
                <a:latin typeface="proxima-nova"/>
                <a:ea typeface="Times New Roman" panose="02020603050405020304" pitchFamily="18" charset="0"/>
                <a:cs typeface="Helvetica" panose="020B0604020202020204" pitchFamily="34" charset="0"/>
              </a:rPr>
              <a:t>Elastic Connective Tissue</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07000"/>
              </a:lnSpc>
              <a:spcAft>
                <a:spcPts val="0"/>
              </a:spcAft>
            </a:pPr>
            <a:r>
              <a:rPr lang="en-US" dirty="0" smtClean="0">
                <a:solidFill>
                  <a:srgbClr val="222222"/>
                </a:solidFill>
                <a:effectLst/>
                <a:latin typeface="inherit"/>
                <a:ea typeface="Times New Roman" panose="02020603050405020304" pitchFamily="18" charset="0"/>
                <a:cs typeface="Helvetica" panose="020B0604020202020204" pitchFamily="34" charset="0"/>
              </a:rPr>
              <a:t>The main fibers that form this tissue are elastic in nature. These fibers allow the tissues to recoil after stretching. This is especially seen in the arterial blood vessels and walls of the bronchial tubes.</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endParaRPr lang="ar-IQ" dirty="0"/>
          </a:p>
        </p:txBody>
      </p:sp>
    </p:spTree>
    <p:extLst>
      <p:ext uri="{BB962C8B-B14F-4D97-AF65-F5344CB8AC3E}">
        <p14:creationId xmlns:p14="http://schemas.microsoft.com/office/powerpoint/2010/main" val="1867741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dirty="0"/>
          </a:p>
        </p:txBody>
      </p:sp>
      <p:sp>
        <p:nvSpPr>
          <p:cNvPr id="3" name="عنصر نائب للمحتوى 2"/>
          <p:cNvSpPr>
            <a:spLocks noGrp="1"/>
          </p:cNvSpPr>
          <p:nvPr>
            <p:ph idx="1"/>
          </p:nvPr>
        </p:nvSpPr>
        <p:spPr/>
        <p:txBody>
          <a:bodyPr/>
          <a:lstStyle/>
          <a:p>
            <a:pPr algn="l">
              <a:lnSpc>
                <a:spcPct val="107000"/>
              </a:lnSpc>
              <a:spcBef>
                <a:spcPts val="900"/>
              </a:spcBef>
              <a:spcAft>
                <a:spcPts val="0"/>
              </a:spcAft>
            </a:pPr>
            <a:r>
              <a:rPr lang="en-US" sz="3600" b="1"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Connective Tissue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07000"/>
              </a:lnSpc>
              <a:spcAft>
                <a:spcPts val="0"/>
              </a:spcAf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07000"/>
              </a:lnSpc>
              <a:spcAft>
                <a:spcPts val="0"/>
              </a:spcAf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      Connective tissue provides a matrix that connects and binds the cells and organs and ultimately gives support to the body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07000"/>
              </a:lnSpc>
              <a:spcAft>
                <a:spcPts val="0"/>
              </a:spcAf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The main constituent of connective tissue is the extracellular matrix. Due to this abundance of extracellular matrix, the cells in connective tissues are widely placed. Other tissues (like epithelium, muscular and nervous) are formed mainly by cells.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endParaRPr lang="ar-IQ" dirty="0"/>
          </a:p>
        </p:txBody>
      </p:sp>
    </p:spTree>
    <p:extLst>
      <p:ext uri="{BB962C8B-B14F-4D97-AF65-F5344CB8AC3E}">
        <p14:creationId xmlns:p14="http://schemas.microsoft.com/office/powerpoint/2010/main" val="2344348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l">
              <a:lnSpc>
                <a:spcPct val="107000"/>
              </a:lnSpc>
              <a:spcAft>
                <a:spcPts val="0"/>
              </a:spcAft>
            </a:pPr>
            <a:r>
              <a:rPr lang="en-US" i="1"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The function of connective tissues:</a:t>
            </a:r>
            <a:r>
              <a:rPr lang="en-US" sz="3600" dirty="0" smtClean="0">
                <a:effectLst/>
                <a:latin typeface="Calibri" panose="020F0502020204030204" pitchFamily="34" charset="0"/>
                <a:ea typeface="Calibri" panose="020F0502020204030204" pitchFamily="34" charset="0"/>
                <a:cs typeface="Arial" panose="020B0604020202020204" pitchFamily="34" charset="0"/>
              </a:rPr>
              <a:t/>
            </a:r>
            <a:br>
              <a:rPr lang="en-US" sz="3600" dirty="0" smtClean="0">
                <a:effectLst/>
                <a:latin typeface="Calibri" panose="020F0502020204030204" pitchFamily="34" charset="0"/>
                <a:ea typeface="Calibri" panose="020F0502020204030204" pitchFamily="34" charset="0"/>
                <a:cs typeface="Arial" panose="020B0604020202020204" pitchFamily="34" charset="0"/>
              </a:rPr>
            </a:br>
            <a:endParaRPr lang="ar-IQ" dirty="0"/>
          </a:p>
        </p:txBody>
      </p:sp>
      <p:sp>
        <p:nvSpPr>
          <p:cNvPr id="3" name="عنصر نائب للمحتوى 2"/>
          <p:cNvSpPr>
            <a:spLocks noGrp="1"/>
          </p:cNvSpPr>
          <p:nvPr>
            <p:ph idx="1"/>
          </p:nvPr>
        </p:nvSpPr>
        <p:spPr/>
        <p:txBody>
          <a:bodyPr>
            <a:normAutofit fontScale="62500" lnSpcReduction="20000"/>
          </a:bodyPr>
          <a:lstStyle/>
          <a:p>
            <a:pPr marL="342900" lvl="0" indent="-342900" algn="l" rtl="0">
              <a:lnSpc>
                <a:spcPct val="107000"/>
              </a:lnSpc>
              <a:spcAft>
                <a:spcPts val="800"/>
              </a:spcAft>
              <a:buFont typeface="+mj-lt"/>
              <a:buAutoNum type="arabicPeriod"/>
              <a:tabLst>
                <a:tab pos="457200" algn="l"/>
              </a:tabLs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The Loose areolar tissue holds together structures like skin, muscles, blood vessels etc. and binds together the various layers of hollow viscera (stomach, intestine, urinary bladder, uterus).</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800"/>
              </a:spcAft>
              <a:buFont typeface="+mj-lt"/>
              <a:buAutoNum type="arabicPeriod"/>
              <a:tabLst>
                <a:tab pos="457200" algn="l"/>
              </a:tabLs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Reticular tissue forms a framework that supports the cellular elements of various organs like spleen, lymph nodes and glands.</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800"/>
              </a:spcAft>
              <a:buFont typeface="+mj-lt"/>
              <a:buAutoNum type="arabicPeriod"/>
              <a:tabLst>
                <a:tab pos="457200" algn="l"/>
              </a:tabLs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Enables the movement of skin over underlying structure.</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800"/>
              </a:spcAft>
              <a:buFont typeface="+mj-lt"/>
              <a:buAutoNum type="arabicPeriod"/>
              <a:tabLst>
                <a:tab pos="457200" algn="l"/>
              </a:tabLs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Allows mobility and stretching in hollow organs.</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800"/>
              </a:spcAft>
              <a:buFont typeface="+mj-lt"/>
              <a:buAutoNum type="arabicPeriod"/>
              <a:tabLst>
                <a:tab pos="457200" algn="l"/>
              </a:tabLs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Hold the bone at joints (in the form of ligament).</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800"/>
              </a:spcAft>
              <a:buFont typeface="+mj-lt"/>
              <a:buAutoNum type="arabicPeriod"/>
              <a:tabLst>
                <a:tab pos="457200" algn="l"/>
              </a:tabLs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Provide attachment for origin and insertions of many muscles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800"/>
              </a:spcAft>
              <a:buFont typeface="+mj-lt"/>
              <a:buAutoNum type="arabicPeriod"/>
              <a:tabLst>
                <a:tab pos="457200" algn="l"/>
              </a:tabLs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Hold the tendons of muscles at wrist and ankle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rtl="0"/>
            <a:r>
              <a:rPr lang="en-US" dirty="0" smtClean="0">
                <a:solidFill>
                  <a:srgbClr val="3D3D3D"/>
                </a:solidFill>
                <a:effectLst/>
                <a:latin typeface="Arial" panose="020B0604020202020204" pitchFamily="34" charset="0"/>
                <a:ea typeface="Times New Roman" panose="02020603050405020304" pitchFamily="18" charset="0"/>
              </a:rPr>
              <a:t>Provides support and protection to the brain and spinal cord </a:t>
            </a:r>
            <a:endParaRPr lang="ar-IQ" dirty="0"/>
          </a:p>
        </p:txBody>
      </p:sp>
    </p:spTree>
    <p:extLst>
      <p:ext uri="{BB962C8B-B14F-4D97-AF65-F5344CB8AC3E}">
        <p14:creationId xmlns:p14="http://schemas.microsoft.com/office/powerpoint/2010/main" val="1727856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92500" lnSpcReduction="20000"/>
          </a:bodyPr>
          <a:lstStyle/>
          <a:p>
            <a:pPr algn="l">
              <a:lnSpc>
                <a:spcPct val="107000"/>
              </a:lnSpc>
              <a:spcAft>
                <a:spcPts val="0"/>
              </a:spcAf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Other functions:</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a:lnSpc>
                <a:spcPct val="107000"/>
              </a:lnSpc>
              <a:spcAft>
                <a:spcPts val="800"/>
              </a:spcAft>
              <a:buFont typeface="+mj-lt"/>
              <a:buAutoNum type="arabicPeriod"/>
              <a:tabLst>
                <a:tab pos="457200" algn="l"/>
              </a:tabLs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The matrix serves as medium through which nutrients and metabolic wastes are exchanged between cells and their blood supply.</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a:lnSpc>
                <a:spcPct val="107000"/>
              </a:lnSpc>
              <a:spcAft>
                <a:spcPts val="800"/>
              </a:spcAft>
              <a:buFont typeface="+mj-lt"/>
              <a:buAutoNum type="arabicPeriod"/>
              <a:tabLst>
                <a:tab pos="457200" algn="l"/>
              </a:tabLs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Provides immunity: due to presence of cells of immune system - macrophages and plasma cells.</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a:lnSpc>
                <a:spcPct val="107000"/>
              </a:lnSpc>
              <a:spcAft>
                <a:spcPts val="800"/>
              </a:spcAft>
              <a:buFont typeface="+mj-lt"/>
              <a:buAutoNum type="arabicPeriod"/>
              <a:tabLst>
                <a:tab pos="457200" algn="l"/>
              </a:tabLs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Wound repair: Fibroblast produces the collagen </a:t>
            </a:r>
            <a:r>
              <a:rPr lang="en-US" dirty="0" err="1"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fibres</a:t>
            </a: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 necessary for wound repair.</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a:lnSpc>
                <a:spcPct val="107000"/>
              </a:lnSpc>
              <a:spcAft>
                <a:spcPts val="800"/>
              </a:spcAft>
              <a:buFont typeface="+mj-lt"/>
              <a:buAutoNum type="arabicPeriod"/>
              <a:tabLst>
                <a:tab pos="457200" algn="l"/>
              </a:tabLs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Adipose tissue stores nutrition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endParaRPr lang="ar-IQ" dirty="0"/>
          </a:p>
        </p:txBody>
      </p:sp>
    </p:spTree>
    <p:extLst>
      <p:ext uri="{BB962C8B-B14F-4D97-AF65-F5344CB8AC3E}">
        <p14:creationId xmlns:p14="http://schemas.microsoft.com/office/powerpoint/2010/main" val="1553675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algn="l"/>
            <a:r>
              <a:rPr lang="en-US" dirty="0" smtClean="0">
                <a:solidFill>
                  <a:srgbClr val="3D3D3D"/>
                </a:solidFill>
                <a:effectLst/>
                <a:latin typeface="Arial" panose="020B0604020202020204" pitchFamily="34" charset="0"/>
                <a:ea typeface="Times New Roman" panose="02020603050405020304" pitchFamily="18" charset="0"/>
              </a:rPr>
              <a:t>Regeneration of tissues (like cartilage and bone) due to the presence of undifferentiated </a:t>
            </a:r>
            <a:r>
              <a:rPr lang="en-US" dirty="0" err="1" smtClean="0">
                <a:solidFill>
                  <a:srgbClr val="3D3D3D"/>
                </a:solidFill>
                <a:effectLst/>
                <a:latin typeface="Arial" panose="020B0604020202020204" pitchFamily="34" charset="0"/>
                <a:ea typeface="Times New Roman" panose="02020603050405020304" pitchFamily="18" charset="0"/>
              </a:rPr>
              <a:t>mesenchymal</a:t>
            </a:r>
            <a:r>
              <a:rPr lang="en-US" dirty="0" smtClean="0">
                <a:solidFill>
                  <a:srgbClr val="3D3D3D"/>
                </a:solidFill>
                <a:effectLst/>
                <a:latin typeface="Arial" panose="020B0604020202020204" pitchFamily="34" charset="0"/>
                <a:ea typeface="Times New Roman" panose="02020603050405020304" pitchFamily="18" charset="0"/>
              </a:rPr>
              <a:t> cells.</a:t>
            </a:r>
            <a:endParaRPr lang="ar-IQ" dirty="0"/>
          </a:p>
        </p:txBody>
      </p:sp>
    </p:spTree>
    <p:extLst>
      <p:ext uri="{BB962C8B-B14F-4D97-AF65-F5344CB8AC3E}">
        <p14:creationId xmlns:p14="http://schemas.microsoft.com/office/powerpoint/2010/main" val="747866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algn="l" rtl="0">
              <a:lnSpc>
                <a:spcPct val="107000"/>
              </a:lnSpc>
              <a:spcAft>
                <a:spcPts val="0"/>
              </a:spcAft>
            </a:pPr>
            <a:r>
              <a:rPr lang="en-US" sz="3600" b="1"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Connective Tissues are broadly classified into</a:t>
            </a:r>
            <a:r>
              <a:rPr lang="en-US" b="1"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0" indent="0" algn="l" rtl="0">
              <a:lnSpc>
                <a:spcPct val="107000"/>
              </a:lnSpc>
              <a:spcAft>
                <a:spcPts val="0"/>
              </a:spcAft>
              <a:buNone/>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indent="457200" algn="l" rtl="0">
              <a:lnSpc>
                <a:spcPct val="107000"/>
              </a:lnSpc>
              <a:spcAft>
                <a:spcPts val="0"/>
              </a:spcAf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General Connective tissue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indent="457200" algn="l" rtl="0">
              <a:lnSpc>
                <a:spcPct val="107000"/>
              </a:lnSpc>
              <a:spcAft>
                <a:spcPts val="0"/>
              </a:spcAf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Specialized connective tissue (Bone, Blood, cartilage)</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0" indent="0" algn="l" rtl="0">
              <a:lnSpc>
                <a:spcPct val="107000"/>
              </a:lnSpc>
              <a:spcAft>
                <a:spcPts val="0"/>
              </a:spcAft>
              <a:buNone/>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rtl="0"/>
            <a:endParaRPr lang="ar-IQ" dirty="0"/>
          </a:p>
        </p:txBody>
      </p:sp>
    </p:spTree>
    <p:extLst>
      <p:ext uri="{BB962C8B-B14F-4D97-AF65-F5344CB8AC3E}">
        <p14:creationId xmlns:p14="http://schemas.microsoft.com/office/powerpoint/2010/main" val="2497765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algn="l" rtl="0">
              <a:lnSpc>
                <a:spcPct val="107000"/>
              </a:lnSpc>
              <a:spcAft>
                <a:spcPts val="0"/>
              </a:spcAft>
            </a:pPr>
            <a:r>
              <a:rPr lang="en-US" b="1"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General Connective Tissue</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rtl="0">
              <a:lnSpc>
                <a:spcPct val="107000"/>
              </a:lnSpc>
              <a:spcAft>
                <a:spcPts val="0"/>
              </a:spcAf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The constituents for general connective tissues are as follow:</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indent="457200" algn="l" rtl="0">
              <a:lnSpc>
                <a:spcPct val="107000"/>
              </a:lnSpc>
              <a:spcAft>
                <a:spcPts val="0"/>
              </a:spcAf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Cells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indent="457200" algn="l" rtl="0">
              <a:lnSpc>
                <a:spcPct val="107000"/>
              </a:lnSpc>
              <a:spcAft>
                <a:spcPts val="0"/>
              </a:spcAft>
            </a:pPr>
            <a:r>
              <a:rPr lang="en-US" dirty="0" err="1"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Fibres</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indent="457200" algn="l" rtl="0">
              <a:lnSpc>
                <a:spcPct val="107000"/>
              </a:lnSpc>
              <a:spcAft>
                <a:spcPts val="0"/>
              </a:spcAft>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Ground substance</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0" indent="0" algn="l" rtl="0">
              <a:lnSpc>
                <a:spcPct val="107000"/>
              </a:lnSpc>
              <a:spcAft>
                <a:spcPts val="0"/>
              </a:spcAft>
              <a:buNone/>
            </a:pPr>
            <a:r>
              <a:rPr lang="en-US"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rtl="0"/>
            <a:endParaRPr lang="ar-IQ" dirty="0"/>
          </a:p>
        </p:txBody>
      </p:sp>
    </p:spTree>
    <p:extLst>
      <p:ext uri="{BB962C8B-B14F-4D97-AF65-F5344CB8AC3E}">
        <p14:creationId xmlns:p14="http://schemas.microsoft.com/office/powerpoint/2010/main" val="3888168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algn="l" rtl="0">
              <a:lnSpc>
                <a:spcPct val="107000"/>
              </a:lnSpc>
              <a:spcAft>
                <a:spcPts val="0"/>
              </a:spcAft>
            </a:pPr>
            <a:r>
              <a:rPr lang="en-US" b="1" u="sng"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Cells</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gn="l" rtl="0"/>
            <a:r>
              <a:rPr lang="en-US" b="1" dirty="0" err="1" smtClean="0">
                <a:solidFill>
                  <a:srgbClr val="3D3D3D"/>
                </a:solidFill>
                <a:effectLst/>
                <a:latin typeface="Arial" panose="020B0604020202020204" pitchFamily="34" charset="0"/>
                <a:ea typeface="Times New Roman" panose="02020603050405020304" pitchFamily="18" charset="0"/>
              </a:rPr>
              <a:t>Mesenchymal</a:t>
            </a:r>
            <a:r>
              <a:rPr lang="en-US" b="1" dirty="0" smtClean="0">
                <a:solidFill>
                  <a:srgbClr val="3D3D3D"/>
                </a:solidFill>
                <a:effectLst/>
                <a:latin typeface="Arial" panose="020B0604020202020204" pitchFamily="34" charset="0"/>
                <a:ea typeface="Times New Roman" panose="02020603050405020304" pitchFamily="18" charset="0"/>
              </a:rPr>
              <a:t> cell</a:t>
            </a:r>
            <a:endParaRPr lang="ar-IQ" b="1" dirty="0" smtClean="0">
              <a:solidFill>
                <a:srgbClr val="3D3D3D"/>
              </a:solidFill>
              <a:effectLst/>
              <a:latin typeface="Arial" panose="020B0604020202020204" pitchFamily="34" charset="0"/>
              <a:ea typeface="Times New Roman" panose="02020603050405020304" pitchFamily="18" charset="0"/>
            </a:endParaRPr>
          </a:p>
          <a:p>
            <a:pPr algn="l" rtl="0"/>
            <a:r>
              <a:rPr lang="en-US" b="1" dirty="0" smtClean="0">
                <a:solidFill>
                  <a:srgbClr val="3D3D3D"/>
                </a:solidFill>
                <a:effectLst/>
                <a:latin typeface="Arial" panose="020B0604020202020204" pitchFamily="34" charset="0"/>
                <a:ea typeface="Times New Roman" panose="02020603050405020304" pitchFamily="18" charset="0"/>
              </a:rPr>
              <a:t>Pigment cells</a:t>
            </a:r>
          </a:p>
          <a:p>
            <a:pPr algn="l" rtl="0"/>
            <a:r>
              <a:rPr lang="en-US" b="1" dirty="0" smtClean="0">
                <a:solidFill>
                  <a:srgbClr val="3D3D3D"/>
                </a:solidFill>
                <a:effectLst/>
                <a:latin typeface="Arial" panose="020B0604020202020204" pitchFamily="34" charset="0"/>
                <a:ea typeface="Times New Roman" panose="02020603050405020304" pitchFamily="18" charset="0"/>
              </a:rPr>
              <a:t>Macrophages</a:t>
            </a:r>
            <a:endParaRPr lang="ar-IQ" b="1" dirty="0" smtClean="0">
              <a:solidFill>
                <a:srgbClr val="3D3D3D"/>
              </a:solidFill>
              <a:effectLst/>
              <a:latin typeface="Arial" panose="020B0604020202020204" pitchFamily="34" charset="0"/>
              <a:ea typeface="Times New Roman" panose="02020603050405020304" pitchFamily="18" charset="0"/>
            </a:endParaRPr>
          </a:p>
          <a:p>
            <a:pPr algn="l" rtl="0"/>
            <a:r>
              <a:rPr lang="en-US" b="1" dirty="0" smtClean="0">
                <a:solidFill>
                  <a:srgbClr val="3D3D3D"/>
                </a:solidFill>
                <a:effectLst/>
                <a:latin typeface="Arial" panose="020B0604020202020204" pitchFamily="34" charset="0"/>
                <a:ea typeface="Times New Roman" panose="02020603050405020304" pitchFamily="18" charset="0"/>
              </a:rPr>
              <a:t>Lymphocytes</a:t>
            </a:r>
            <a:endParaRPr lang="ar-IQ" b="1" dirty="0" smtClean="0">
              <a:solidFill>
                <a:srgbClr val="3D3D3D"/>
              </a:solidFill>
              <a:effectLst/>
              <a:latin typeface="Arial" panose="020B0604020202020204" pitchFamily="34" charset="0"/>
              <a:ea typeface="Times New Roman" panose="02020603050405020304" pitchFamily="18" charset="0"/>
            </a:endParaRPr>
          </a:p>
          <a:p>
            <a:pPr algn="l" rtl="0"/>
            <a:endParaRPr lang="ar-IQ" b="1" dirty="0" smtClean="0">
              <a:solidFill>
                <a:srgbClr val="3D3D3D"/>
              </a:solidFill>
              <a:effectLst/>
              <a:latin typeface="Arial" panose="020B0604020202020204" pitchFamily="34" charset="0"/>
              <a:ea typeface="Times New Roman" panose="02020603050405020304" pitchFamily="18" charset="0"/>
            </a:endParaRPr>
          </a:p>
          <a:p>
            <a:pPr algn="l" rtl="0"/>
            <a:r>
              <a:rPr lang="en-US" b="1" dirty="0" smtClean="0">
                <a:solidFill>
                  <a:srgbClr val="3D3D3D"/>
                </a:solidFill>
                <a:effectLst/>
                <a:latin typeface="Arial" panose="020B0604020202020204" pitchFamily="34" charset="0"/>
                <a:ea typeface="Times New Roman" panose="02020603050405020304" pitchFamily="18" charset="0"/>
              </a:rPr>
              <a:t>Plasma cells</a:t>
            </a:r>
            <a:endParaRPr lang="ar-IQ" dirty="0"/>
          </a:p>
        </p:txBody>
      </p:sp>
    </p:spTree>
    <p:extLst>
      <p:ext uri="{BB962C8B-B14F-4D97-AF65-F5344CB8AC3E}">
        <p14:creationId xmlns:p14="http://schemas.microsoft.com/office/powerpoint/2010/main" val="3915814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b="1" dirty="0" smtClean="0">
                <a:solidFill>
                  <a:srgbClr val="3D3D3D"/>
                </a:solidFill>
                <a:effectLst/>
                <a:latin typeface="Arial" panose="020B0604020202020204" pitchFamily="34" charset="0"/>
                <a:ea typeface="Times New Roman" panose="02020603050405020304" pitchFamily="18" charset="0"/>
              </a:rPr>
              <a:t>Various other types are also recognized</a:t>
            </a:r>
            <a:endParaRPr lang="ar-IQ" dirty="0"/>
          </a:p>
        </p:txBody>
      </p:sp>
      <p:sp>
        <p:nvSpPr>
          <p:cNvPr id="3" name="عنصر نائب للمحتوى 2"/>
          <p:cNvSpPr>
            <a:spLocks noGrp="1"/>
          </p:cNvSpPr>
          <p:nvPr>
            <p:ph idx="1"/>
          </p:nvPr>
        </p:nvSpPr>
        <p:spPr/>
        <p:txBody>
          <a:bodyPr/>
          <a:lstStyle/>
          <a:p>
            <a:pPr algn="l" rtl="0">
              <a:lnSpc>
                <a:spcPct val="107000"/>
              </a:lnSpc>
              <a:spcBef>
                <a:spcPts val="1500"/>
              </a:spcBef>
              <a:spcAft>
                <a:spcPts val="750"/>
              </a:spcAft>
            </a:pPr>
            <a:r>
              <a:rPr lang="en-US" b="1" u="sng" dirty="0" smtClean="0">
                <a:solidFill>
                  <a:srgbClr val="333333"/>
                </a:solidFill>
                <a:effectLst/>
                <a:latin typeface="inherit"/>
                <a:ea typeface="Times New Roman" panose="02020603050405020304" pitchFamily="18" charset="0"/>
                <a:cs typeface="Helvetica" panose="020B0604020202020204" pitchFamily="34" charset="0"/>
              </a:rPr>
              <a:t>Collagen Fibers:</a:t>
            </a: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marL="0" indent="0" algn="l" rtl="0">
              <a:lnSpc>
                <a:spcPct val="107000"/>
              </a:lnSpc>
              <a:spcBef>
                <a:spcPts val="1500"/>
              </a:spcBef>
              <a:spcAft>
                <a:spcPts val="750"/>
              </a:spcAft>
              <a:buNone/>
            </a:pP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algn="l" rtl="0">
              <a:lnSpc>
                <a:spcPct val="107000"/>
              </a:lnSpc>
              <a:spcBef>
                <a:spcPts val="1500"/>
              </a:spcBef>
              <a:spcAft>
                <a:spcPts val="750"/>
              </a:spcAft>
            </a:pPr>
            <a:r>
              <a:rPr lang="en-US" b="1" u="sng" dirty="0" smtClean="0">
                <a:solidFill>
                  <a:srgbClr val="333333"/>
                </a:solidFill>
                <a:effectLst/>
                <a:latin typeface="inherit"/>
                <a:ea typeface="Times New Roman" panose="02020603050405020304" pitchFamily="18" charset="0"/>
                <a:cs typeface="Helvetica" panose="020B0604020202020204" pitchFamily="34" charset="0"/>
              </a:rPr>
              <a:t>Elastic Fibers</a:t>
            </a:r>
            <a:endParaRPr lang="en-US" sz="1800" dirty="0" smtClean="0">
              <a:effectLst/>
              <a:latin typeface="Calibri" panose="020F0502020204030204" pitchFamily="34" charset="0"/>
              <a:ea typeface="Calibri" panose="020F0502020204030204" pitchFamily="34" charset="0"/>
              <a:cs typeface="Arial" panose="020B0604020202020204" pitchFamily="34" charset="0"/>
            </a:endParaRPr>
          </a:p>
          <a:p>
            <a:pPr algn="l" rtl="0">
              <a:lnSpc>
                <a:spcPct val="107000"/>
              </a:lnSpc>
              <a:spcAft>
                <a:spcPts val="0"/>
              </a:spcAft>
            </a:pPr>
            <a:r>
              <a:rPr lang="en-US" b="1" u="sng" dirty="0" smtClean="0">
                <a:solidFill>
                  <a:srgbClr val="3D3D3D"/>
                </a:solidFill>
                <a:effectLst/>
                <a:latin typeface="Arial" panose="020B0604020202020204" pitchFamily="34" charset="0"/>
                <a:ea typeface="Times New Roman" panose="02020603050405020304" pitchFamily="18" charset="0"/>
                <a:cs typeface="Arial" panose="020B0604020202020204" pitchFamily="34" charset="0"/>
              </a:rPr>
              <a:t>Ground substance</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rtl="0"/>
            <a:endParaRPr lang="ar-IQ" dirty="0"/>
          </a:p>
        </p:txBody>
      </p:sp>
    </p:spTree>
    <p:extLst>
      <p:ext uri="{BB962C8B-B14F-4D97-AF65-F5344CB8AC3E}">
        <p14:creationId xmlns:p14="http://schemas.microsoft.com/office/powerpoint/2010/main" val="3564899117"/>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339</Words>
  <Application>Microsoft Office PowerPoint</Application>
  <PresentationFormat>ملء الشاشة</PresentationFormat>
  <Paragraphs>68</Paragraphs>
  <Slides>17</Slides>
  <Notes>0</Notes>
  <HiddenSlides>0</HiddenSlides>
  <MMClips>0</MMClips>
  <ScaleCrop>false</ScaleCrop>
  <HeadingPairs>
    <vt:vector size="6" baseType="variant">
      <vt:variant>
        <vt:lpstr>الخطوط المستخدمة</vt:lpstr>
      </vt:variant>
      <vt:variant>
        <vt:i4>8</vt:i4>
      </vt:variant>
      <vt:variant>
        <vt:lpstr>نسق</vt:lpstr>
      </vt:variant>
      <vt:variant>
        <vt:i4>2</vt:i4>
      </vt:variant>
      <vt:variant>
        <vt:lpstr>عناوين الشرائح</vt:lpstr>
      </vt:variant>
      <vt:variant>
        <vt:i4>17</vt:i4>
      </vt:variant>
    </vt:vector>
  </HeadingPairs>
  <TitlesOfParts>
    <vt:vector size="27" baseType="lpstr">
      <vt:lpstr>Arial</vt:lpstr>
      <vt:lpstr>Book Antiqua</vt:lpstr>
      <vt:lpstr>Calibri</vt:lpstr>
      <vt:lpstr>Calibri Light</vt:lpstr>
      <vt:lpstr>Helvetica</vt:lpstr>
      <vt:lpstr>inherit</vt:lpstr>
      <vt:lpstr>proxima-nova</vt:lpstr>
      <vt:lpstr>Times New Roman</vt:lpstr>
      <vt:lpstr>نسق Office</vt:lpstr>
      <vt:lpstr>1_Office Theme</vt:lpstr>
      <vt:lpstr>Connective Tissue  </vt:lpstr>
      <vt:lpstr>عرض تقديمي في PowerPoint</vt:lpstr>
      <vt:lpstr>The function of connective tissues: </vt:lpstr>
      <vt:lpstr>عرض تقديمي في PowerPoint</vt:lpstr>
      <vt:lpstr>عرض تقديمي في PowerPoint</vt:lpstr>
      <vt:lpstr>عرض تقديمي في PowerPoint</vt:lpstr>
      <vt:lpstr>عرض تقديمي في PowerPoint</vt:lpstr>
      <vt:lpstr>عرض تقديمي في PowerPoint</vt:lpstr>
      <vt:lpstr>Various other types are also recognized</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Body Cavity and anatomy plane   </dc:title>
  <dc:creator>FUJISU</dc:creator>
  <cp:lastModifiedBy>FUJISU</cp:lastModifiedBy>
  <cp:revision>4</cp:revision>
  <dcterms:created xsi:type="dcterms:W3CDTF">2018-11-24T10:49:22Z</dcterms:created>
  <dcterms:modified xsi:type="dcterms:W3CDTF">2018-11-24T11:12:08Z</dcterms:modified>
</cp:coreProperties>
</file>